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1afff5ce0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1afff5ce0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1b38c82a2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1b38c82a2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1b3cd6042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1b3cd6042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1b3cd60425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1b3cd60425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1afff5ce0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1afff5ce0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1ab171c0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1ab171c0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1b272d60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1b272d60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1afff5ce0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1afff5ce0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1afff5ce0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1afff5ce0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1afff5ce0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1afff5ce0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1b38c82a2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1b38c82a2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1eff5b140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1eff5b140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1eff5b14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1eff5b14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1eff5b140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1eff5b140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1eff5b140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1eff5b140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1afff5ce0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1afff5ce0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1afff5ce0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1afff5ce0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drive.google.com/file/d/1zmRm8XxuBSviAJEP2CFJljvoeBYuEYn7/view" TargetMode="External"/><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drive.google.com/file/d/1hoH6lH-CogSqe8C9MyaxxSxUb7cX-EOO/view" TargetMode="Externa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keyboardhero.arizotaz.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311700" y="2700125"/>
            <a:ext cx="8520600" cy="1320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500"/>
              <a:t>Team Alpha</a:t>
            </a:r>
            <a:endParaRPr b="1" sz="2500"/>
          </a:p>
          <a:p>
            <a:pPr indent="0" lvl="0" marL="0" rtl="0" algn="ctr">
              <a:spcBef>
                <a:spcPts val="0"/>
              </a:spcBef>
              <a:spcAft>
                <a:spcPts val="0"/>
              </a:spcAft>
              <a:buNone/>
            </a:pPr>
            <a:r>
              <a:rPr i="1" lang="en" sz="2000"/>
              <a:t>Software Engineering - Fall 2024</a:t>
            </a:r>
            <a:endParaRPr i="1" sz="2000"/>
          </a:p>
        </p:txBody>
      </p:sp>
      <p:pic>
        <p:nvPicPr>
          <p:cNvPr id="55" name="Google Shape;55;p13"/>
          <p:cNvPicPr preferRelativeResize="0"/>
          <p:nvPr/>
        </p:nvPicPr>
        <p:blipFill>
          <a:blip r:embed="rId3">
            <a:alphaModFix/>
          </a:blip>
          <a:stretch>
            <a:fillRect/>
          </a:stretch>
        </p:blipFill>
        <p:spPr>
          <a:xfrm>
            <a:off x="2091050" y="1605350"/>
            <a:ext cx="4961899" cy="1253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Software and Tools Used</a:t>
            </a:r>
            <a:endParaRPr b="1"/>
          </a:p>
        </p:txBody>
      </p:sp>
      <p:sp>
        <p:nvSpPr>
          <p:cNvPr id="117" name="Google Shape;117;p22"/>
          <p:cNvSpPr txBox="1"/>
          <p:nvPr>
            <p:ph idx="2" type="body"/>
          </p:nvPr>
        </p:nvSpPr>
        <p:spPr>
          <a:xfrm>
            <a:off x="311700" y="1173950"/>
            <a:ext cx="26223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 sz="2000">
                <a:solidFill>
                  <a:schemeClr val="dk1"/>
                </a:solidFill>
              </a:rPr>
              <a:t>Frontend</a:t>
            </a:r>
            <a:endParaRPr b="1" i="1" sz="2000">
              <a:solidFill>
                <a:schemeClr val="dk1"/>
              </a:solidFill>
            </a:endParaRPr>
          </a:p>
          <a:p>
            <a:pPr indent="-323850" lvl="0" marL="457200" rtl="0" algn="l">
              <a:spcBef>
                <a:spcPts val="1200"/>
              </a:spcBef>
              <a:spcAft>
                <a:spcPts val="0"/>
              </a:spcAft>
              <a:buSzPts val="1500"/>
              <a:buChar char="●"/>
            </a:pPr>
            <a:r>
              <a:rPr b="1" lang="en" sz="1500"/>
              <a:t>HTML</a:t>
            </a:r>
            <a:endParaRPr b="1" sz="1500"/>
          </a:p>
          <a:p>
            <a:pPr indent="457200" lvl="0" marL="0" rtl="0" algn="l">
              <a:spcBef>
                <a:spcPts val="0"/>
              </a:spcBef>
              <a:spcAft>
                <a:spcPts val="0"/>
              </a:spcAft>
              <a:buNone/>
            </a:pPr>
            <a:r>
              <a:rPr i="1" lang="en" sz="1000"/>
              <a:t>Website Design</a:t>
            </a:r>
            <a:endParaRPr b="1" sz="1500"/>
          </a:p>
          <a:p>
            <a:pPr indent="0" lvl="0" marL="0" rtl="0" algn="l">
              <a:spcBef>
                <a:spcPts val="0"/>
              </a:spcBef>
              <a:spcAft>
                <a:spcPts val="0"/>
              </a:spcAft>
              <a:buNone/>
            </a:pPr>
            <a:r>
              <a:t/>
            </a:r>
            <a:endParaRPr b="1" sz="1000"/>
          </a:p>
          <a:p>
            <a:pPr indent="-323850" lvl="0" marL="457200" rtl="0" algn="l">
              <a:spcBef>
                <a:spcPts val="0"/>
              </a:spcBef>
              <a:spcAft>
                <a:spcPts val="0"/>
              </a:spcAft>
              <a:buSzPts val="1500"/>
              <a:buChar char="●"/>
            </a:pPr>
            <a:r>
              <a:rPr b="1" lang="en" sz="1500"/>
              <a:t>Javascript</a:t>
            </a:r>
            <a:endParaRPr b="1" sz="1500"/>
          </a:p>
          <a:p>
            <a:pPr indent="457200" lvl="0" marL="0" rtl="0" algn="l">
              <a:spcBef>
                <a:spcPts val="0"/>
              </a:spcBef>
              <a:spcAft>
                <a:spcPts val="0"/>
              </a:spcAft>
              <a:buNone/>
            </a:pPr>
            <a:r>
              <a:rPr i="1" lang="en" sz="1000"/>
              <a:t>Website Interactivity</a:t>
            </a:r>
            <a:endParaRPr i="1" sz="1000"/>
          </a:p>
        </p:txBody>
      </p:sp>
      <p:sp>
        <p:nvSpPr>
          <p:cNvPr id="118" name="Google Shape;118;p22"/>
          <p:cNvSpPr txBox="1"/>
          <p:nvPr>
            <p:ph idx="2" type="body"/>
          </p:nvPr>
        </p:nvSpPr>
        <p:spPr>
          <a:xfrm>
            <a:off x="3142800" y="1173950"/>
            <a:ext cx="2858400" cy="34164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i="1" lang="en" sz="2000">
                <a:solidFill>
                  <a:schemeClr val="dk1"/>
                </a:solidFill>
              </a:rPr>
              <a:t>Backend</a:t>
            </a:r>
            <a:endParaRPr b="1" i="1" sz="2000">
              <a:solidFill>
                <a:schemeClr val="dk1"/>
              </a:solidFill>
            </a:endParaRPr>
          </a:p>
          <a:p>
            <a:pPr indent="-323850" lvl="0" marL="457200" rtl="0" algn="l">
              <a:spcBef>
                <a:spcPts val="1200"/>
              </a:spcBef>
              <a:spcAft>
                <a:spcPts val="0"/>
              </a:spcAft>
              <a:buSzPts val="1500"/>
              <a:buChar char="●"/>
            </a:pPr>
            <a:r>
              <a:rPr b="1" lang="en" sz="1500"/>
              <a:t>p5.js</a:t>
            </a:r>
            <a:endParaRPr b="1" sz="1500"/>
          </a:p>
          <a:p>
            <a:pPr indent="457200" lvl="0" marL="0" rtl="0" algn="l">
              <a:spcBef>
                <a:spcPts val="0"/>
              </a:spcBef>
              <a:spcAft>
                <a:spcPts val="0"/>
              </a:spcAft>
              <a:buNone/>
            </a:pPr>
            <a:r>
              <a:rPr i="1" lang="en" sz="1000"/>
              <a:t>Rendering Framework</a:t>
            </a:r>
            <a:endParaRPr i="1" sz="1000"/>
          </a:p>
          <a:p>
            <a:pPr indent="0" lvl="0" marL="0" rtl="0" algn="l">
              <a:spcBef>
                <a:spcPts val="0"/>
              </a:spcBef>
              <a:spcAft>
                <a:spcPts val="0"/>
              </a:spcAft>
              <a:buNone/>
            </a:pPr>
            <a:r>
              <a:t/>
            </a:r>
            <a:endParaRPr i="1" sz="1000"/>
          </a:p>
          <a:p>
            <a:pPr indent="-323850" lvl="0" marL="457200" rtl="0" algn="l">
              <a:spcBef>
                <a:spcPts val="0"/>
              </a:spcBef>
              <a:spcAft>
                <a:spcPts val="0"/>
              </a:spcAft>
              <a:buSzPts val="1500"/>
              <a:buChar char="●"/>
            </a:pPr>
            <a:r>
              <a:rPr b="1" lang="en" sz="1500"/>
              <a:t>jQuery</a:t>
            </a:r>
            <a:endParaRPr b="1" sz="1500"/>
          </a:p>
          <a:p>
            <a:pPr indent="457200" lvl="0" marL="0" rtl="0" algn="l">
              <a:spcBef>
                <a:spcPts val="0"/>
              </a:spcBef>
              <a:spcAft>
                <a:spcPts val="0"/>
              </a:spcAft>
              <a:buNone/>
            </a:pPr>
            <a:r>
              <a:rPr i="1" lang="en" sz="1000"/>
              <a:t>Async HTML Injecting</a:t>
            </a:r>
            <a:endParaRPr i="1" sz="1000"/>
          </a:p>
          <a:p>
            <a:pPr indent="0" lvl="0" marL="0" rtl="0" algn="l">
              <a:spcBef>
                <a:spcPts val="0"/>
              </a:spcBef>
              <a:spcAft>
                <a:spcPts val="0"/>
              </a:spcAft>
              <a:buNone/>
            </a:pPr>
            <a:r>
              <a:t/>
            </a:r>
            <a:endParaRPr b="1" sz="1000"/>
          </a:p>
          <a:p>
            <a:pPr indent="-323850" lvl="0" marL="457200" rtl="0" algn="l">
              <a:spcBef>
                <a:spcPts val="0"/>
              </a:spcBef>
              <a:spcAft>
                <a:spcPts val="0"/>
              </a:spcAft>
              <a:buSzPts val="1500"/>
              <a:buChar char="●"/>
            </a:pPr>
            <a:r>
              <a:rPr b="1" lang="en" sz="1500"/>
              <a:t>Python </a:t>
            </a:r>
            <a:endParaRPr b="1" sz="1500"/>
          </a:p>
          <a:p>
            <a:pPr indent="457200" lvl="0" marL="0" rtl="0" algn="l">
              <a:spcBef>
                <a:spcPts val="0"/>
              </a:spcBef>
              <a:spcAft>
                <a:spcPts val="0"/>
              </a:spcAft>
              <a:buNone/>
            </a:pPr>
            <a:r>
              <a:rPr i="1" lang="en" sz="1000"/>
              <a:t>Beatmap Generation Algorithm</a:t>
            </a:r>
            <a:endParaRPr i="1" sz="1000"/>
          </a:p>
          <a:p>
            <a:pPr indent="0" lvl="0" marL="0" rtl="0" algn="l">
              <a:spcBef>
                <a:spcPts val="0"/>
              </a:spcBef>
              <a:spcAft>
                <a:spcPts val="0"/>
              </a:spcAft>
              <a:buNone/>
            </a:pPr>
            <a:r>
              <a:t/>
            </a:r>
            <a:endParaRPr i="1" sz="1000"/>
          </a:p>
          <a:p>
            <a:pPr indent="-323850" lvl="0" marL="457200" rtl="0" algn="l">
              <a:spcBef>
                <a:spcPts val="0"/>
              </a:spcBef>
              <a:spcAft>
                <a:spcPts val="0"/>
              </a:spcAft>
              <a:buSzPts val="1500"/>
              <a:buChar char="●"/>
            </a:pPr>
            <a:r>
              <a:rPr b="1" lang="en" sz="1500"/>
              <a:t>Librosa </a:t>
            </a:r>
            <a:endParaRPr b="1" sz="1500"/>
          </a:p>
          <a:p>
            <a:pPr indent="0" lvl="0" marL="457200" rtl="0" algn="l">
              <a:spcBef>
                <a:spcPts val="0"/>
              </a:spcBef>
              <a:spcAft>
                <a:spcPts val="0"/>
              </a:spcAft>
              <a:buNone/>
            </a:pPr>
            <a:r>
              <a:rPr i="1" lang="en" sz="1000"/>
              <a:t>Python library for music and audio analysis</a:t>
            </a:r>
            <a:endParaRPr i="1" sz="1000"/>
          </a:p>
          <a:p>
            <a:pPr indent="0" lvl="0" marL="0" rtl="0" algn="l">
              <a:spcBef>
                <a:spcPts val="0"/>
              </a:spcBef>
              <a:spcAft>
                <a:spcPts val="0"/>
              </a:spcAft>
              <a:buNone/>
            </a:pPr>
            <a:r>
              <a:t/>
            </a:r>
            <a:endParaRPr i="1" sz="1000"/>
          </a:p>
          <a:p>
            <a:pPr indent="-323850" lvl="0" marL="457200" rtl="0" algn="l">
              <a:spcBef>
                <a:spcPts val="0"/>
              </a:spcBef>
              <a:spcAft>
                <a:spcPts val="0"/>
              </a:spcAft>
              <a:buSzPts val="1500"/>
              <a:buChar char="●"/>
            </a:pPr>
            <a:r>
              <a:rPr b="1" lang="en" sz="1500"/>
              <a:t>JSON</a:t>
            </a:r>
            <a:endParaRPr b="1" sz="1500"/>
          </a:p>
          <a:p>
            <a:pPr indent="457200" lvl="0" marL="0" rtl="0" algn="l">
              <a:spcBef>
                <a:spcPts val="0"/>
              </a:spcBef>
              <a:spcAft>
                <a:spcPts val="0"/>
              </a:spcAft>
              <a:buNone/>
            </a:pPr>
            <a:r>
              <a:rPr i="1" lang="en" sz="1000"/>
              <a:t>Various Data Interchanges</a:t>
            </a:r>
            <a:endParaRPr i="1" sz="1000"/>
          </a:p>
        </p:txBody>
      </p:sp>
      <p:sp>
        <p:nvSpPr>
          <p:cNvPr id="119" name="Google Shape;119;p22"/>
          <p:cNvSpPr txBox="1"/>
          <p:nvPr>
            <p:ph idx="2" type="body"/>
          </p:nvPr>
        </p:nvSpPr>
        <p:spPr>
          <a:xfrm>
            <a:off x="6087100" y="1173950"/>
            <a:ext cx="26223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i="1" lang="en" sz="2000">
                <a:solidFill>
                  <a:schemeClr val="dk1"/>
                </a:solidFill>
              </a:rPr>
              <a:t>Database</a:t>
            </a:r>
            <a:endParaRPr b="1" i="1" sz="2000">
              <a:solidFill>
                <a:schemeClr val="dk1"/>
              </a:solidFill>
            </a:endParaRPr>
          </a:p>
          <a:p>
            <a:pPr indent="-323850" lvl="0" marL="457200" rtl="0" algn="l">
              <a:spcBef>
                <a:spcPts val="1200"/>
              </a:spcBef>
              <a:spcAft>
                <a:spcPts val="0"/>
              </a:spcAft>
              <a:buSzPts val="1500"/>
              <a:buChar char="●"/>
            </a:pPr>
            <a:r>
              <a:rPr b="1" lang="en" sz="1500"/>
              <a:t>MariaDB</a:t>
            </a:r>
            <a:endParaRPr b="1" sz="1500"/>
          </a:p>
          <a:p>
            <a:pPr indent="457200" lvl="0" marL="0" rtl="0" algn="l">
              <a:spcBef>
                <a:spcPts val="0"/>
              </a:spcBef>
              <a:spcAft>
                <a:spcPts val="0"/>
              </a:spcAft>
              <a:buNone/>
            </a:pPr>
            <a:r>
              <a:rPr i="1" lang="en" sz="1000"/>
              <a:t>Holds User and Scoreboard Data</a:t>
            </a:r>
            <a:endParaRPr i="1"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Weekly Process</a:t>
            </a:r>
            <a:endParaRPr b="1"/>
          </a:p>
        </p:txBody>
      </p:sp>
      <p:sp>
        <p:nvSpPr>
          <p:cNvPr id="125" name="Google Shape;12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AutoNum type="arabicPeriod"/>
            </a:pPr>
            <a:r>
              <a:rPr b="1" lang="en"/>
              <a:t>Weekly Stand-Up Meetings - Held every Friday</a:t>
            </a:r>
            <a:endParaRPr b="1"/>
          </a:p>
          <a:p>
            <a:pPr indent="-317500" lvl="0" marL="914400" rtl="0" algn="l">
              <a:spcBef>
                <a:spcPts val="0"/>
              </a:spcBef>
              <a:spcAft>
                <a:spcPts val="0"/>
              </a:spcAft>
              <a:buSzPts val="1400"/>
              <a:buChar char="●"/>
            </a:pPr>
            <a:r>
              <a:rPr lang="en"/>
              <a:t>Established issues for the week and their priorities.</a:t>
            </a:r>
            <a:endParaRPr/>
          </a:p>
          <a:p>
            <a:pPr indent="-317500" lvl="0" marL="914400" rtl="0" algn="l">
              <a:spcBef>
                <a:spcPts val="0"/>
              </a:spcBef>
              <a:spcAft>
                <a:spcPts val="0"/>
              </a:spcAft>
              <a:buSzPts val="1400"/>
              <a:buChar char="●"/>
            </a:pPr>
            <a:r>
              <a:rPr lang="en"/>
              <a:t>Communicated problems, progress, and needs (YTIs).</a:t>
            </a:r>
            <a:endParaRPr/>
          </a:p>
          <a:p>
            <a:pPr indent="-317500" lvl="0" marL="914400" rtl="0" algn="l">
              <a:spcBef>
                <a:spcPts val="0"/>
              </a:spcBef>
              <a:spcAft>
                <a:spcPts val="0"/>
              </a:spcAft>
              <a:buSzPts val="1400"/>
              <a:buChar char="●"/>
            </a:pPr>
            <a:r>
              <a:rPr lang="en"/>
              <a:t>Discussed feedback from stakeholder.</a:t>
            </a:r>
            <a:endParaRPr/>
          </a:p>
          <a:p>
            <a:pPr indent="0" lvl="0" marL="1371600" rtl="0" algn="l">
              <a:spcBef>
                <a:spcPts val="1200"/>
              </a:spcBef>
              <a:spcAft>
                <a:spcPts val="0"/>
              </a:spcAft>
              <a:buNone/>
            </a:pPr>
            <a:r>
              <a:t/>
            </a:r>
            <a:endParaRPr sz="100"/>
          </a:p>
          <a:p>
            <a:pPr indent="-317500" lvl="0" marL="457200" rtl="0" algn="l">
              <a:spcBef>
                <a:spcPts val="1200"/>
              </a:spcBef>
              <a:spcAft>
                <a:spcPts val="0"/>
              </a:spcAft>
              <a:buSzPts val="1400"/>
              <a:buAutoNum type="arabicPeriod"/>
            </a:pPr>
            <a:r>
              <a:rPr b="1" lang="en"/>
              <a:t>Issue List / Backlog</a:t>
            </a:r>
            <a:endParaRPr b="1"/>
          </a:p>
          <a:p>
            <a:pPr indent="-317500" lvl="0" marL="914400" rtl="0" algn="l">
              <a:spcBef>
                <a:spcPts val="0"/>
              </a:spcBef>
              <a:spcAft>
                <a:spcPts val="0"/>
              </a:spcAft>
              <a:buSzPts val="1400"/>
              <a:buChar char="●"/>
            </a:pPr>
            <a:r>
              <a:rPr lang="en"/>
              <a:t>Group members tackled issues throughout each Sprint.</a:t>
            </a:r>
            <a:endParaRPr/>
          </a:p>
          <a:p>
            <a:pPr indent="-317500" lvl="0" marL="914400" rtl="0" algn="l">
              <a:spcBef>
                <a:spcPts val="0"/>
              </a:spcBef>
              <a:spcAft>
                <a:spcPts val="0"/>
              </a:spcAft>
              <a:buSzPts val="1400"/>
              <a:buChar char="●"/>
            </a:pPr>
            <a:r>
              <a:rPr lang="en"/>
              <a:t>Issues status was updated on a Kanban board.</a:t>
            </a:r>
            <a:endParaRPr/>
          </a:p>
          <a:p>
            <a:pPr indent="-317500" lvl="0" marL="914400" rtl="0" algn="l">
              <a:spcBef>
                <a:spcPts val="0"/>
              </a:spcBef>
              <a:spcAft>
                <a:spcPts val="0"/>
              </a:spcAft>
              <a:buSzPts val="1400"/>
              <a:buChar char="●"/>
            </a:pPr>
            <a:r>
              <a:rPr lang="en"/>
              <a:t>All issues were reviewed by other team members.</a:t>
            </a:r>
            <a:endParaRPr/>
          </a:p>
          <a:p>
            <a:pPr indent="0" lvl="0" marL="1371600" rtl="0" algn="l">
              <a:spcBef>
                <a:spcPts val="1200"/>
              </a:spcBef>
              <a:spcAft>
                <a:spcPts val="0"/>
              </a:spcAft>
              <a:buNone/>
            </a:pPr>
            <a:r>
              <a:t/>
            </a:r>
            <a:endParaRPr sz="100"/>
          </a:p>
          <a:p>
            <a:pPr indent="-317500" lvl="0" marL="457200" rtl="0" algn="l">
              <a:spcBef>
                <a:spcPts val="1200"/>
              </a:spcBef>
              <a:spcAft>
                <a:spcPts val="0"/>
              </a:spcAft>
              <a:buSzPts val="1400"/>
              <a:buAutoNum type="arabicPeriod"/>
            </a:pPr>
            <a:r>
              <a:rPr b="1" lang="en"/>
              <a:t>Production and Development Branches</a:t>
            </a:r>
            <a:endParaRPr b="1"/>
          </a:p>
          <a:p>
            <a:pPr indent="-317500" lvl="0" marL="914400" rtl="0" algn="l">
              <a:spcBef>
                <a:spcPts val="0"/>
              </a:spcBef>
              <a:spcAft>
                <a:spcPts val="0"/>
              </a:spcAft>
              <a:buSzPts val="1400"/>
              <a:buChar char="●"/>
            </a:pPr>
            <a:r>
              <a:rPr lang="en"/>
              <a:t>Production: Working copy that was updated weekly at the end of each Sprint.</a:t>
            </a:r>
            <a:endParaRPr/>
          </a:p>
          <a:p>
            <a:pPr indent="-317500" lvl="0" marL="914400" rtl="0" algn="l">
              <a:spcBef>
                <a:spcPts val="0"/>
              </a:spcBef>
              <a:spcAft>
                <a:spcPts val="0"/>
              </a:spcAft>
              <a:buSzPts val="1400"/>
              <a:buChar char="●"/>
            </a:pPr>
            <a:r>
              <a:rPr lang="en"/>
              <a:t>Development: Updated </a:t>
            </a:r>
            <a:r>
              <a:rPr lang="en"/>
              <a:t>regularly</a:t>
            </a:r>
            <a:r>
              <a:rPr lang="en"/>
              <a:t> throughout the week as issues were completed.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Testing/TDD</a:t>
            </a:r>
            <a:endParaRPr b="1"/>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A set of tests were maintained within a single Javascript file and run each Sprint.</a:t>
            </a:r>
            <a:endParaRPr sz="1400"/>
          </a:p>
          <a:p>
            <a:pPr indent="-317500" lvl="0" marL="457200" rtl="0" algn="l">
              <a:spcBef>
                <a:spcPts val="0"/>
              </a:spcBef>
              <a:spcAft>
                <a:spcPts val="0"/>
              </a:spcAft>
              <a:buSzPts val="1400"/>
              <a:buChar char="●"/>
            </a:pPr>
            <a:r>
              <a:rPr lang="en" sz="1400"/>
              <a:t>Tests were added for each new feature.</a:t>
            </a:r>
            <a:endParaRPr sz="1400"/>
          </a:p>
          <a:p>
            <a:pPr indent="-317500" lvl="0" marL="457200" rtl="0" algn="l">
              <a:spcBef>
                <a:spcPts val="0"/>
              </a:spcBef>
              <a:spcAft>
                <a:spcPts val="0"/>
              </a:spcAft>
              <a:buSzPts val="1400"/>
              <a:buChar char="●"/>
            </a:pPr>
            <a:r>
              <a:rPr lang="en" sz="1400"/>
              <a:t>Tests are automated and are runnable through the browser.</a:t>
            </a:r>
            <a:endParaRPr sz="1400"/>
          </a:p>
          <a:p>
            <a:pPr indent="0" lvl="0" marL="0" rtl="0" algn="l">
              <a:spcBef>
                <a:spcPts val="1200"/>
              </a:spcBef>
              <a:spcAft>
                <a:spcPts val="1200"/>
              </a:spcAft>
              <a:buNone/>
            </a:pPr>
            <a:r>
              <a:rPr b="1" lang="en" sz="1500"/>
              <a:t>Testing Process Video</a:t>
            </a:r>
            <a:endParaRPr b="1" sz="1500"/>
          </a:p>
        </p:txBody>
      </p:sp>
      <p:pic>
        <p:nvPicPr>
          <p:cNvPr id="132" name="Google Shape;132;p24" title="2024-12-04_10-36-53.mp4">
            <a:hlinkClick r:id="rId3"/>
          </p:cNvPr>
          <p:cNvPicPr preferRelativeResize="0"/>
          <p:nvPr/>
        </p:nvPicPr>
        <p:blipFill>
          <a:blip r:embed="rId4">
            <a:alphaModFix/>
          </a:blip>
          <a:stretch>
            <a:fillRect/>
          </a:stretch>
        </p:blipFill>
        <p:spPr>
          <a:xfrm>
            <a:off x="386850" y="2440800"/>
            <a:ext cx="3964851" cy="2230225"/>
          </a:xfrm>
          <a:prstGeom prst="rect">
            <a:avLst/>
          </a:prstGeom>
          <a:noFill/>
          <a:ln>
            <a:noFill/>
          </a:ln>
          <a:effectLst>
            <a:outerShdw blurRad="57150" rotWithShape="0" algn="bl" dir="2280000" dist="123825">
              <a:srgbClr val="000000"/>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From Our Stakeholder</a:t>
            </a:r>
            <a:endParaRPr b="1"/>
          </a:p>
        </p:txBody>
      </p:sp>
      <p:pic>
        <p:nvPicPr>
          <p:cNvPr id="138" name="Google Shape;138;p25" title="boat explosion.MOV">
            <a:hlinkClick r:id="rId3"/>
          </p:cNvPr>
          <p:cNvPicPr preferRelativeResize="0"/>
          <p:nvPr/>
        </p:nvPicPr>
        <p:blipFill>
          <a:blip r:embed="rId4">
            <a:alphaModFix/>
          </a:blip>
          <a:stretch>
            <a:fillRect/>
          </a:stretch>
        </p:blipFill>
        <p:spPr>
          <a:xfrm>
            <a:off x="1350600" y="1170150"/>
            <a:ext cx="6442800" cy="3506050"/>
          </a:xfrm>
          <a:prstGeom prst="rect">
            <a:avLst/>
          </a:prstGeom>
          <a:noFill/>
          <a:ln>
            <a:noFill/>
          </a:ln>
          <a:effectLst>
            <a:outerShdw blurRad="57150" rotWithShape="0" algn="bl" dir="3180000" dist="104775">
              <a:srgbClr val="000000"/>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UML Diagram - Main Application</a:t>
            </a:r>
            <a:endParaRPr b="1"/>
          </a:p>
        </p:txBody>
      </p:sp>
      <p:sp>
        <p:nvSpPr>
          <p:cNvPr id="144" name="Google Shape;144;p26"/>
          <p:cNvSpPr/>
          <p:nvPr/>
        </p:nvSpPr>
        <p:spPr>
          <a:xfrm>
            <a:off x="311700" y="1017725"/>
            <a:ext cx="8520600" cy="39375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5" name="Google Shape;145;p26"/>
          <p:cNvPicPr preferRelativeResize="0"/>
          <p:nvPr/>
        </p:nvPicPr>
        <p:blipFill>
          <a:blip r:embed="rId3">
            <a:alphaModFix/>
          </a:blip>
          <a:stretch>
            <a:fillRect/>
          </a:stretch>
        </p:blipFill>
        <p:spPr>
          <a:xfrm>
            <a:off x="311700" y="2330963"/>
            <a:ext cx="5798249" cy="1601925"/>
          </a:xfrm>
          <a:prstGeom prst="rect">
            <a:avLst/>
          </a:prstGeom>
          <a:noFill/>
          <a:ln>
            <a:noFill/>
          </a:ln>
        </p:spPr>
      </p:pic>
      <p:pic>
        <p:nvPicPr>
          <p:cNvPr id="146" name="Google Shape;146;p26"/>
          <p:cNvPicPr preferRelativeResize="0"/>
          <p:nvPr/>
        </p:nvPicPr>
        <p:blipFill>
          <a:blip r:embed="rId4">
            <a:alphaModFix/>
          </a:blip>
          <a:stretch>
            <a:fillRect/>
          </a:stretch>
        </p:blipFill>
        <p:spPr>
          <a:xfrm>
            <a:off x="6109947" y="1119200"/>
            <a:ext cx="2360825" cy="3734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UML Diagram - Login</a:t>
            </a:r>
            <a:endParaRPr/>
          </a:p>
        </p:txBody>
      </p:sp>
      <p:pic>
        <p:nvPicPr>
          <p:cNvPr id="152" name="Google Shape;152;p27"/>
          <p:cNvPicPr preferRelativeResize="0"/>
          <p:nvPr/>
        </p:nvPicPr>
        <p:blipFill>
          <a:blip r:embed="rId3">
            <a:alphaModFix/>
          </a:blip>
          <a:stretch>
            <a:fillRect/>
          </a:stretch>
        </p:blipFill>
        <p:spPr>
          <a:xfrm>
            <a:off x="2029475" y="1017725"/>
            <a:ext cx="5206603"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546350" y="1966613"/>
            <a:ext cx="3547500" cy="133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33000"/>
              <a:buNone/>
            </a:pPr>
            <a:r>
              <a:rPr b="1" lang="en" sz="3000"/>
              <a:t>UML </a:t>
            </a:r>
            <a:r>
              <a:rPr b="1" lang="en" sz="3000"/>
              <a:t>Diagram - Database Structure</a:t>
            </a:r>
            <a:endParaRPr b="1" sz="3000"/>
          </a:p>
        </p:txBody>
      </p:sp>
      <p:pic>
        <p:nvPicPr>
          <p:cNvPr id="158" name="Google Shape;158;p28"/>
          <p:cNvPicPr preferRelativeResize="0"/>
          <p:nvPr/>
        </p:nvPicPr>
        <p:blipFill>
          <a:blip r:embed="rId3">
            <a:alphaModFix/>
          </a:blip>
          <a:stretch>
            <a:fillRect/>
          </a:stretch>
        </p:blipFill>
        <p:spPr>
          <a:xfrm>
            <a:off x="4093850" y="263013"/>
            <a:ext cx="4175575" cy="46174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1905150"/>
            <a:ext cx="8520600" cy="1333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Group Participation</a:t>
            </a:r>
            <a:endParaRPr b="1"/>
          </a:p>
          <a:p>
            <a:pPr indent="0" lvl="0" marL="0" rtl="0" algn="ctr">
              <a:spcBef>
                <a:spcPts val="0"/>
              </a:spcBef>
              <a:spcAft>
                <a:spcPts val="0"/>
              </a:spcAft>
              <a:buNone/>
            </a:pPr>
            <a:r>
              <a:rPr i="1" lang="en" sz="2266"/>
              <a:t>How we all Contributed</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1905150"/>
            <a:ext cx="8520600" cy="1333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Thank you!</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Our Original Vision Statement</a:t>
            </a:r>
            <a:endParaRPr b="1"/>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10000"/>
          </a:bodyPr>
          <a:lstStyle/>
          <a:p>
            <a:pPr indent="457200" lvl="0" marL="0" rtl="0" algn="l">
              <a:spcBef>
                <a:spcPts val="0"/>
              </a:spcBef>
              <a:spcAft>
                <a:spcPts val="0"/>
              </a:spcAft>
              <a:buNone/>
            </a:pPr>
            <a:r>
              <a:rPr lang="en" sz="4400"/>
              <a:t>“Our goal as a team is to develop an engaging guitar hero style rhythm game where players compete to achieve the highest possible scores by accurately hitting keys in sync with the notes displayed on the screen. The game will feature multiple difficulty levels, each designed to challenge players' timing and reflexes as the speed and complexity of the gameplay increase.</a:t>
            </a:r>
            <a:endParaRPr sz="4400"/>
          </a:p>
          <a:p>
            <a:pPr indent="457200" lvl="0" marL="0" rtl="0" algn="l">
              <a:spcBef>
                <a:spcPts val="1200"/>
              </a:spcBef>
              <a:spcAft>
                <a:spcPts val="0"/>
              </a:spcAft>
              <a:buNone/>
            </a:pPr>
            <a:r>
              <a:rPr lang="en" sz="4400"/>
              <a:t>To enhance the player experience, we will incorporate a scoring system and a leaderboard to display user scores for specific songs. These features will allow players to track their progress and strive for personal improvement, whether on their uploaded songs or those already built into the game. Additionally, we plan to implement a database to store user scores, enabling players to monitor their growth over time and aim for increasingly higher scores with each playthrough.</a:t>
            </a:r>
            <a:endParaRPr sz="4400"/>
          </a:p>
          <a:p>
            <a:pPr indent="457200" lvl="0" marL="0" rtl="0" algn="l">
              <a:spcBef>
                <a:spcPts val="1200"/>
              </a:spcBef>
              <a:spcAft>
                <a:spcPts val="0"/>
              </a:spcAft>
              <a:buNone/>
            </a:pPr>
            <a:r>
              <a:rPr lang="en" sz="4400"/>
              <a:t>To support an expansive and customizable gameplay experience, we will develop a file upload system integrated with a backend framework. This system will allow users to easily add new songs to the game. When uploading a file, players can select a difficulty setting, ensuring the game accommodates a wide range of skill levels and preferences. </a:t>
            </a:r>
            <a:endParaRPr sz="4400"/>
          </a:p>
          <a:p>
            <a:pPr indent="457200" lvl="0" marL="0" rtl="0" algn="l">
              <a:spcBef>
                <a:spcPts val="1200"/>
              </a:spcBef>
              <a:spcAft>
                <a:spcPts val="0"/>
              </a:spcAft>
              <a:buNone/>
            </a:pPr>
            <a:r>
              <a:rPr lang="en" sz="4400"/>
              <a:t>Through these features, we aim to deliver a compelling prototype of a rhythm game as part of our software engineering project. Our team is confident that this combination of dynamic gameplay, customization options, and competitive elements will provide a highly enjoyable and memorable experience for players. “</a:t>
            </a:r>
            <a:endParaRPr sz="4400"/>
          </a:p>
          <a:p>
            <a:pPr indent="457200" lvl="0" marL="0" rtl="0" algn="l">
              <a:spcBef>
                <a:spcPts val="1200"/>
              </a:spcBef>
              <a:spcAft>
                <a:spcPts val="0"/>
              </a:spcAft>
              <a:buNone/>
            </a:pPr>
            <a:r>
              <a:t/>
            </a:r>
            <a:endParaRPr sz="1500">
              <a:solidFill>
                <a:schemeClr val="dk1"/>
              </a:solidFill>
            </a:endParaRPr>
          </a:p>
          <a:p>
            <a:pPr indent="457200" lvl="0" marL="0" rtl="0" algn="l">
              <a:spcBef>
                <a:spcPts val="1200"/>
              </a:spcBef>
              <a:spcAft>
                <a:spcPts val="1200"/>
              </a:spcAft>
              <a:buNone/>
            </a:pPr>
            <a:r>
              <a:t/>
            </a:r>
            <a:endParaRPr sz="15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Design Process</a:t>
            </a:r>
            <a:endParaRPr b="1"/>
          </a:p>
        </p:txBody>
      </p:sp>
      <p:pic>
        <p:nvPicPr>
          <p:cNvPr id="67" name="Google Shape;67;p15"/>
          <p:cNvPicPr preferRelativeResize="0"/>
          <p:nvPr/>
        </p:nvPicPr>
        <p:blipFill>
          <a:blip r:embed="rId3">
            <a:alphaModFix/>
          </a:blip>
          <a:stretch>
            <a:fillRect/>
          </a:stretch>
        </p:blipFill>
        <p:spPr>
          <a:xfrm>
            <a:off x="5178400" y="1017729"/>
            <a:ext cx="3653898" cy="1951844"/>
          </a:xfrm>
          <a:prstGeom prst="rect">
            <a:avLst/>
          </a:prstGeom>
          <a:noFill/>
          <a:ln>
            <a:noFill/>
          </a:ln>
        </p:spPr>
      </p:pic>
      <p:pic>
        <p:nvPicPr>
          <p:cNvPr id="68" name="Google Shape;68;p15"/>
          <p:cNvPicPr preferRelativeResize="0"/>
          <p:nvPr/>
        </p:nvPicPr>
        <p:blipFill>
          <a:blip r:embed="rId4">
            <a:alphaModFix/>
          </a:blip>
          <a:stretch>
            <a:fillRect/>
          </a:stretch>
        </p:blipFill>
        <p:spPr>
          <a:xfrm>
            <a:off x="5178400" y="2969575"/>
            <a:ext cx="3653898" cy="1928626"/>
          </a:xfrm>
          <a:prstGeom prst="rect">
            <a:avLst/>
          </a:prstGeom>
          <a:noFill/>
          <a:ln>
            <a:noFill/>
          </a:ln>
        </p:spPr>
      </p:pic>
      <p:sp>
        <p:nvSpPr>
          <p:cNvPr id="69" name="Google Shape;69;p15"/>
          <p:cNvSpPr txBox="1"/>
          <p:nvPr/>
        </p:nvSpPr>
        <p:spPr>
          <a:xfrm>
            <a:off x="621900" y="1202875"/>
            <a:ext cx="3398700" cy="17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Started off basic.</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No music</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Simple page changes</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Gravity affected tiles</a:t>
            </a:r>
            <a:endParaRPr sz="1800">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5264776" y="256250"/>
            <a:ext cx="3634949" cy="2234583"/>
          </a:xfrm>
          <a:prstGeom prst="rect">
            <a:avLst/>
          </a:prstGeom>
          <a:noFill/>
          <a:ln>
            <a:noFill/>
          </a:ln>
        </p:spPr>
      </p:pic>
      <p:pic>
        <p:nvPicPr>
          <p:cNvPr id="75" name="Google Shape;75;p16"/>
          <p:cNvPicPr preferRelativeResize="0"/>
          <p:nvPr/>
        </p:nvPicPr>
        <p:blipFill>
          <a:blip r:embed="rId4">
            <a:alphaModFix/>
          </a:blip>
          <a:stretch>
            <a:fillRect/>
          </a:stretch>
        </p:blipFill>
        <p:spPr>
          <a:xfrm>
            <a:off x="311699" y="2749900"/>
            <a:ext cx="2956575" cy="1818974"/>
          </a:xfrm>
          <a:prstGeom prst="rect">
            <a:avLst/>
          </a:prstGeom>
          <a:noFill/>
          <a:ln>
            <a:noFill/>
          </a:ln>
        </p:spPr>
      </p:pic>
      <p:sp>
        <p:nvSpPr>
          <p:cNvPr id="76" name="Google Shape;76;p16"/>
          <p:cNvSpPr txBox="1"/>
          <p:nvPr/>
        </p:nvSpPr>
        <p:spPr>
          <a:xfrm>
            <a:off x="382125" y="615900"/>
            <a:ext cx="4828200" cy="1645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Char char="-"/>
            </a:pPr>
            <a:r>
              <a:rPr lang="en" sz="1800">
                <a:solidFill>
                  <a:schemeClr val="lt2"/>
                </a:solidFill>
              </a:rPr>
              <a:t>A menu manager that loaded pages without refreshing the page</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Music that follows the game</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Tiles that moved in sync with audio</a:t>
            </a:r>
            <a:endParaRPr sz="1800">
              <a:solidFill>
                <a:schemeClr val="lt2"/>
              </a:solidFill>
            </a:endParaRPr>
          </a:p>
          <a:p>
            <a:pPr indent="0" lvl="0" marL="457200" rtl="0" algn="l">
              <a:spcBef>
                <a:spcPts val="0"/>
              </a:spcBef>
              <a:spcAft>
                <a:spcPts val="0"/>
              </a:spcAft>
              <a:buNone/>
            </a:pPr>
            <a:r>
              <a:t/>
            </a:r>
            <a:endParaRPr sz="1800">
              <a:solidFill>
                <a:schemeClr val="lt2"/>
              </a:solidFill>
            </a:endParaRPr>
          </a:p>
        </p:txBody>
      </p:sp>
      <p:sp>
        <p:nvSpPr>
          <p:cNvPr id="77" name="Google Shape;77;p16"/>
          <p:cNvSpPr txBox="1"/>
          <p:nvPr/>
        </p:nvSpPr>
        <p:spPr>
          <a:xfrm>
            <a:off x="3470575" y="3070475"/>
            <a:ext cx="4972200" cy="13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The first iteration of the </a:t>
            </a:r>
            <a:r>
              <a:rPr lang="en" sz="1800">
                <a:solidFill>
                  <a:schemeClr val="lt2"/>
                </a:solidFill>
              </a:rPr>
              <a:t>game complete screen</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Basic </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Showed missed notes</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No score</a:t>
            </a:r>
            <a:endParaRPr sz="1800">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184775" y="220725"/>
            <a:ext cx="3973624" cy="2830524"/>
          </a:xfrm>
          <a:prstGeom prst="rect">
            <a:avLst/>
          </a:prstGeom>
          <a:noFill/>
          <a:ln>
            <a:noFill/>
          </a:ln>
        </p:spPr>
      </p:pic>
      <p:pic>
        <p:nvPicPr>
          <p:cNvPr id="83" name="Google Shape;83;p17"/>
          <p:cNvPicPr preferRelativeResize="0"/>
          <p:nvPr/>
        </p:nvPicPr>
        <p:blipFill>
          <a:blip r:embed="rId4">
            <a:alphaModFix/>
          </a:blip>
          <a:stretch>
            <a:fillRect/>
          </a:stretch>
        </p:blipFill>
        <p:spPr>
          <a:xfrm>
            <a:off x="5911675" y="2744025"/>
            <a:ext cx="3076127" cy="2187749"/>
          </a:xfrm>
          <a:prstGeom prst="rect">
            <a:avLst/>
          </a:prstGeom>
          <a:noFill/>
          <a:ln>
            <a:noFill/>
          </a:ln>
        </p:spPr>
      </p:pic>
      <p:sp>
        <p:nvSpPr>
          <p:cNvPr id="84" name="Google Shape;84;p17"/>
          <p:cNvSpPr txBox="1"/>
          <p:nvPr/>
        </p:nvSpPr>
        <p:spPr>
          <a:xfrm>
            <a:off x="4158400" y="440575"/>
            <a:ext cx="4999200" cy="23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 new theme for the game board</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New Theme</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Added a progress bar</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Score, Combo, and Missed Note Status</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Perfect, Good, Missed Texts</a:t>
            </a:r>
            <a:endParaRPr sz="1800">
              <a:solidFill>
                <a:schemeClr val="lt2"/>
              </a:solidFill>
            </a:endParaRPr>
          </a:p>
          <a:p>
            <a:pPr indent="-342900" lvl="0" marL="457200" rtl="0" algn="l">
              <a:spcBef>
                <a:spcPts val="0"/>
              </a:spcBef>
              <a:spcAft>
                <a:spcPts val="0"/>
              </a:spcAft>
              <a:buClr>
                <a:schemeClr val="lt2"/>
              </a:buClr>
              <a:buSzPts val="1800"/>
              <a:buChar char="-"/>
            </a:pPr>
            <a:r>
              <a:rPr lang="en" sz="1800">
                <a:solidFill>
                  <a:schemeClr val="lt2"/>
                </a:solidFill>
              </a:rPr>
              <a:t>Better indication of user input</a:t>
            </a:r>
            <a:endParaRPr sz="1800">
              <a:solidFill>
                <a:schemeClr val="lt2"/>
              </a:solidFill>
            </a:endParaRPr>
          </a:p>
        </p:txBody>
      </p:sp>
      <p:sp>
        <p:nvSpPr>
          <p:cNvPr id="85" name="Google Shape;85;p17"/>
          <p:cNvSpPr txBox="1"/>
          <p:nvPr/>
        </p:nvSpPr>
        <p:spPr>
          <a:xfrm>
            <a:off x="1339700" y="4025475"/>
            <a:ext cx="4504500" cy="9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 prototype for the level select screen</a:t>
            </a:r>
            <a:endParaRPr sz="1800">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8"/>
          <p:cNvPicPr preferRelativeResize="0"/>
          <p:nvPr/>
        </p:nvPicPr>
        <p:blipFill>
          <a:blip r:embed="rId3">
            <a:alphaModFix/>
          </a:blip>
          <a:stretch>
            <a:fillRect/>
          </a:stretch>
        </p:blipFill>
        <p:spPr>
          <a:xfrm>
            <a:off x="166700" y="211300"/>
            <a:ext cx="3695000" cy="2854525"/>
          </a:xfrm>
          <a:prstGeom prst="rect">
            <a:avLst/>
          </a:prstGeom>
          <a:noFill/>
          <a:ln>
            <a:noFill/>
          </a:ln>
        </p:spPr>
      </p:pic>
      <p:sp>
        <p:nvSpPr>
          <p:cNvPr id="91" name="Google Shape;91;p18"/>
          <p:cNvSpPr txBox="1"/>
          <p:nvPr/>
        </p:nvSpPr>
        <p:spPr>
          <a:xfrm>
            <a:off x="4064025" y="642875"/>
            <a:ext cx="4949700" cy="10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 login model to show the development of the user and score database.</a:t>
            </a:r>
            <a:endParaRPr sz="1800">
              <a:solidFill>
                <a:schemeClr val="lt2"/>
              </a:solidFill>
            </a:endParaRPr>
          </a:p>
          <a:p>
            <a:pPr indent="0" lvl="0" marL="0" rtl="0" algn="l">
              <a:spcBef>
                <a:spcPts val="0"/>
              </a:spcBef>
              <a:spcAft>
                <a:spcPts val="0"/>
              </a:spcAft>
              <a:buNone/>
            </a:pPr>
            <a:r>
              <a:t/>
            </a:r>
            <a:endParaRPr sz="1800">
              <a:solidFill>
                <a:schemeClr val="lt2"/>
              </a:solidFill>
            </a:endParaRPr>
          </a:p>
        </p:txBody>
      </p:sp>
      <p:pic>
        <p:nvPicPr>
          <p:cNvPr id="92" name="Google Shape;92;p18"/>
          <p:cNvPicPr preferRelativeResize="0"/>
          <p:nvPr/>
        </p:nvPicPr>
        <p:blipFill>
          <a:blip r:embed="rId4">
            <a:alphaModFix/>
          </a:blip>
          <a:stretch>
            <a:fillRect/>
          </a:stretch>
        </p:blipFill>
        <p:spPr>
          <a:xfrm>
            <a:off x="4361612" y="1590200"/>
            <a:ext cx="4354525" cy="3102850"/>
          </a:xfrm>
          <a:prstGeom prst="rect">
            <a:avLst/>
          </a:prstGeom>
          <a:noFill/>
          <a:ln>
            <a:noFill/>
          </a:ln>
        </p:spPr>
      </p:pic>
      <p:sp>
        <p:nvSpPr>
          <p:cNvPr id="93" name="Google Shape;93;p18"/>
          <p:cNvSpPr txBox="1"/>
          <p:nvPr/>
        </p:nvSpPr>
        <p:spPr>
          <a:xfrm>
            <a:off x="463050" y="3461600"/>
            <a:ext cx="3898500" cy="9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A simple way to adjust audio latency</a:t>
            </a:r>
            <a:endParaRPr sz="1800">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a:blip r:embed="rId3">
            <a:alphaModFix/>
          </a:blip>
          <a:stretch>
            <a:fillRect/>
          </a:stretch>
        </p:blipFill>
        <p:spPr>
          <a:xfrm>
            <a:off x="4572000" y="824825"/>
            <a:ext cx="4389350" cy="3141202"/>
          </a:xfrm>
          <a:prstGeom prst="rect">
            <a:avLst/>
          </a:prstGeom>
          <a:noFill/>
          <a:ln>
            <a:noFill/>
          </a:ln>
        </p:spPr>
      </p:pic>
      <p:pic>
        <p:nvPicPr>
          <p:cNvPr id="99" name="Google Shape;99;p19"/>
          <p:cNvPicPr preferRelativeResize="0"/>
          <p:nvPr/>
        </p:nvPicPr>
        <p:blipFill>
          <a:blip r:embed="rId4">
            <a:alphaModFix/>
          </a:blip>
          <a:stretch>
            <a:fillRect/>
          </a:stretch>
        </p:blipFill>
        <p:spPr>
          <a:xfrm>
            <a:off x="220276" y="824825"/>
            <a:ext cx="3814374" cy="2726300"/>
          </a:xfrm>
          <a:prstGeom prst="rect">
            <a:avLst/>
          </a:prstGeom>
          <a:noFill/>
          <a:ln>
            <a:noFill/>
          </a:ln>
        </p:spPr>
      </p:pic>
      <p:sp>
        <p:nvSpPr>
          <p:cNvPr id="100" name="Google Shape;100;p19"/>
          <p:cNvSpPr txBox="1"/>
          <p:nvPr/>
        </p:nvSpPr>
        <p:spPr>
          <a:xfrm>
            <a:off x="220275" y="251750"/>
            <a:ext cx="87411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Theme Coherence</a:t>
            </a:r>
            <a:endParaRPr sz="1800">
              <a:solidFill>
                <a:schemeClr val="lt2"/>
              </a:solidFill>
            </a:endParaRPr>
          </a:p>
        </p:txBody>
      </p:sp>
      <p:sp>
        <p:nvSpPr>
          <p:cNvPr id="101" name="Google Shape;101;p19"/>
          <p:cNvSpPr txBox="1"/>
          <p:nvPr/>
        </p:nvSpPr>
        <p:spPr>
          <a:xfrm>
            <a:off x="687750" y="4188100"/>
            <a:ext cx="7768500" cy="69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rPr>
              <a:t>All menus where updated to follow the new, modern theme</a:t>
            </a:r>
            <a:endParaRPr sz="180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1905150"/>
            <a:ext cx="8520600" cy="1333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Current Product Demo</a:t>
            </a:r>
            <a:endParaRPr b="1"/>
          </a:p>
          <a:p>
            <a:pPr indent="0" lvl="0" marL="0" rtl="0" algn="ctr">
              <a:spcBef>
                <a:spcPts val="0"/>
              </a:spcBef>
              <a:spcAft>
                <a:spcPts val="0"/>
              </a:spcAft>
              <a:buNone/>
            </a:pPr>
            <a:r>
              <a:rPr i="1" lang="en" sz="2250" u="sng">
                <a:solidFill>
                  <a:schemeClr val="accent5"/>
                </a:solidFill>
                <a:hlinkClick r:id="rId3">
                  <a:extLst>
                    <a:ext uri="{A12FA001-AC4F-418D-AE19-62706E023703}">
                      <ahyp:hlinkClr val="tx"/>
                    </a:ext>
                  </a:extLst>
                </a:hlinkClick>
              </a:rPr>
              <a:t>What we Produced</a:t>
            </a:r>
            <a:endParaRPr i="1" sz="225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1905150"/>
            <a:ext cx="8520600" cy="1333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Creation of the Product</a:t>
            </a:r>
            <a:endParaRPr b="1"/>
          </a:p>
          <a:p>
            <a:pPr indent="0" lvl="0" marL="0" rtl="0" algn="ctr">
              <a:spcBef>
                <a:spcPts val="0"/>
              </a:spcBef>
              <a:spcAft>
                <a:spcPts val="0"/>
              </a:spcAft>
              <a:buNone/>
            </a:pPr>
            <a:r>
              <a:rPr i="1" lang="en" sz="2266"/>
              <a:t>What we Used and How</a:t>
            </a:r>
            <a:endParaRPr b="1"/>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